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3"/>
  </p:notesMasterIdLst>
  <p:sldIdLst>
    <p:sldId id="278" r:id="rId5"/>
    <p:sldId id="282" r:id="rId6"/>
    <p:sldId id="283" r:id="rId7"/>
    <p:sldId id="288" r:id="rId8"/>
    <p:sldId id="284" r:id="rId9"/>
    <p:sldId id="286" r:id="rId10"/>
    <p:sldId id="287" r:id="rId11"/>
    <p:sldId id="28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1/31/2021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9577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6188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1803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5302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1787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6621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2300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hyperlink" Target="https://api.foursquare.com/v2/venues/explore?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cl.us/Geospatial_data/Geospatial_Coordinates.csv" TargetMode="External"/><Relationship Id="rId5" Type="http://schemas.openxmlformats.org/officeDocument/2006/relationships/hyperlink" Target="https://en.wikipedia.org/wiki/List_of_postal_codes_of_Canada:_M" TargetMode="External"/><Relationship Id="rId4" Type="http://schemas.openxmlformats.org/officeDocument/2006/relationships/hyperlink" Target="https://cf-courses-data.s3.us.cloud-object-storage.appdomain.cloud/IBMDeveloperSkillsNetwork-DS0701EN-SkillsNetwork/labs/newyork_data.jso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Comparing Neighborhoods: New York vs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37874A-B180-4D1F-81C5-CB748A178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522514"/>
            <a:ext cx="10353762" cy="6111551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Comparing Neighborhoods Valuable to Traveler</a:t>
            </a:r>
          </a:p>
          <a:p>
            <a:r>
              <a:rPr lang="en-US" sz="3200" dirty="0">
                <a:solidFill>
                  <a:schemeClr val="bg1"/>
                </a:solidFill>
              </a:rPr>
              <a:t>Travel is a multibillion-dollar</a:t>
            </a:r>
          </a:p>
          <a:p>
            <a:r>
              <a:rPr lang="en-US" sz="3200" dirty="0">
                <a:solidFill>
                  <a:schemeClr val="bg1"/>
                </a:solidFill>
              </a:rPr>
              <a:t>Two types of travelers:</a:t>
            </a:r>
          </a:p>
          <a:p>
            <a:pPr lvl="1"/>
            <a:r>
              <a:rPr lang="en-US" sz="3000" dirty="0">
                <a:solidFill>
                  <a:schemeClr val="bg1"/>
                </a:solidFill>
              </a:rPr>
              <a:t>Just like home (want the same comforts  from home)</a:t>
            </a:r>
          </a:p>
          <a:p>
            <a:pPr lvl="1"/>
            <a:r>
              <a:rPr lang="en-US" sz="3000" dirty="0">
                <a:solidFill>
                  <a:schemeClr val="bg1"/>
                </a:solidFill>
              </a:rPr>
              <a:t>Adventurous (wants to experience new cuisines, etc.)</a:t>
            </a:r>
          </a:p>
          <a:p>
            <a:r>
              <a:rPr lang="en-US" sz="3200" dirty="0">
                <a:solidFill>
                  <a:schemeClr val="bg1"/>
                </a:solidFill>
              </a:rPr>
              <a:t>Advanced planning can improve the travel experience</a:t>
            </a:r>
          </a:p>
          <a:p>
            <a:r>
              <a:rPr lang="en-US" sz="3200" dirty="0">
                <a:solidFill>
                  <a:schemeClr val="bg1"/>
                </a:solidFill>
              </a:rPr>
              <a:t>Compare neighborhoods in cities to identify neighborhoods to visit or to avoid</a:t>
            </a:r>
          </a:p>
          <a:p>
            <a:r>
              <a:rPr lang="en-US" sz="3200" dirty="0">
                <a:solidFill>
                  <a:schemeClr val="bg1"/>
                </a:solidFill>
              </a:rPr>
              <a:t>Present on a map to make ease of comparison possible</a:t>
            </a:r>
          </a:p>
        </p:txBody>
      </p:sp>
    </p:spTree>
    <p:extLst>
      <p:ext uri="{BB962C8B-B14F-4D97-AF65-F5344CB8AC3E}">
        <p14:creationId xmlns:p14="http://schemas.microsoft.com/office/powerpoint/2010/main" val="1031768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37874A-B180-4D1F-81C5-CB748A178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522514"/>
            <a:ext cx="10353762" cy="6111551"/>
          </a:xfrm>
        </p:spPr>
        <p:txBody>
          <a:bodyPr>
            <a:normAutofit fontScale="77500" lnSpcReduction="20000"/>
          </a:bodyPr>
          <a:lstStyle/>
          <a:p>
            <a:pPr marL="36900" indent="0">
              <a:buNone/>
            </a:pPr>
            <a:r>
              <a:rPr lang="en-US" sz="5200" dirty="0">
                <a:solidFill>
                  <a:schemeClr val="bg1"/>
                </a:solidFill>
              </a:rPr>
              <a:t>Data Acquisition and Cleaning</a:t>
            </a:r>
          </a:p>
          <a:p>
            <a:pPr algn="just"/>
            <a:r>
              <a:rPr lang="en-US" sz="3200" b="0" i="0" dirty="0">
                <a:solidFill>
                  <a:srgbClr val="000000"/>
                </a:solidFill>
                <a:effectLst/>
                <a:latin typeface="Helvetica Neue"/>
              </a:rPr>
              <a:t>Neighborhood data for New York and Toronto: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u="sng" dirty="0">
                <a:solidFill>
                  <a:srgbClr val="0088CC"/>
                </a:solidFill>
                <a:effectLst/>
                <a:latin typeface="Helvetica Neue"/>
                <a:hlinkClick r:id="rId4"/>
              </a:rPr>
              <a:t>https://cf-courses-data.s3.us.cloud-object-storage.appdomain.cloud/IBMDeveloperSkillsNetwork-DS0701EN-SkillsNetwork/labs/newyork_data.json</a:t>
            </a:r>
            <a:endParaRPr lang="en-US" sz="32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u="sng" dirty="0">
                <a:solidFill>
                  <a:srgbClr val="0088CC"/>
                </a:solidFill>
                <a:effectLst/>
                <a:latin typeface="Helvetica Neue"/>
                <a:hlinkClick r:id="rId5"/>
              </a:rPr>
              <a:t>https://en.wikipedia.org/wiki/List_of_postal_codes_of_Canada:_M</a:t>
            </a:r>
            <a:endParaRPr lang="en-US" sz="32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just"/>
            <a:r>
              <a:rPr lang="en-US" sz="3200" b="0" i="0" dirty="0">
                <a:solidFill>
                  <a:srgbClr val="000000"/>
                </a:solidFill>
                <a:effectLst/>
                <a:latin typeface="Helvetica Neue"/>
              </a:rPr>
              <a:t>latitude and longitude for Toronto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u="sng" dirty="0">
                <a:solidFill>
                  <a:srgbClr val="0088CC"/>
                </a:solidFill>
                <a:effectLst/>
                <a:latin typeface="Helvetica Neue"/>
                <a:hlinkClick r:id="rId6"/>
              </a:rPr>
              <a:t>https://cocl.us/Geospatial_data/Geospatial_Coordinates.csv</a:t>
            </a:r>
            <a:endParaRPr lang="en-US" sz="32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just"/>
            <a:r>
              <a:rPr lang="en-US" sz="3200" dirty="0">
                <a:solidFill>
                  <a:srgbClr val="000000"/>
                </a:solidFill>
                <a:effectLst/>
                <a:latin typeface="Helvetica Neue"/>
              </a:rPr>
              <a:t>D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Helvetica Neue"/>
              </a:rPr>
              <a:t>ata sets need to be read, cleaned and transformed 4 features: borough, neighborhood, latitude, and longitude.</a:t>
            </a:r>
          </a:p>
          <a:p>
            <a:pPr algn="just"/>
            <a:r>
              <a:rPr lang="en-US" sz="3200" b="0" i="0" dirty="0">
                <a:solidFill>
                  <a:srgbClr val="000000"/>
                </a:solidFill>
                <a:effectLst/>
                <a:latin typeface="Helvetica Neue"/>
              </a:rPr>
              <a:t>Foursquare 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Helvetica Neue"/>
              </a:rPr>
              <a:t>api</a:t>
            </a:r>
            <a:endParaRPr lang="en-US" sz="32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u="sng" dirty="0">
                <a:solidFill>
                  <a:srgbClr val="0088CC"/>
                </a:solidFill>
                <a:effectLst/>
                <a:latin typeface="Helvetica Neue"/>
                <a:hlinkClick r:id="rId7"/>
              </a:rPr>
              <a:t>https://api.foursquare.com/v2/venues/explore?</a:t>
            </a:r>
            <a:endParaRPr lang="en-US" sz="32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36900" indent="0">
              <a:buNone/>
            </a:pP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741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37874A-B180-4D1F-81C5-CB748A178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522514"/>
            <a:ext cx="10353762" cy="6111551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5200" dirty="0">
                <a:solidFill>
                  <a:schemeClr val="bg1"/>
                </a:solidFill>
              </a:rPr>
              <a:t>K-means clustering</a:t>
            </a:r>
          </a:p>
          <a:p>
            <a:pPr algn="just"/>
            <a:r>
              <a:rPr lang="en-US" sz="3200" b="0" i="0" dirty="0">
                <a:solidFill>
                  <a:srgbClr val="000000"/>
                </a:solidFill>
                <a:effectLst/>
                <a:latin typeface="Helvetica Neue"/>
              </a:rPr>
              <a:t>5 clusters</a:t>
            </a:r>
          </a:p>
          <a:p>
            <a:pPr algn="just"/>
            <a:r>
              <a:rPr lang="en-US" sz="3200" b="0" i="0" dirty="0">
                <a:solidFill>
                  <a:srgbClr val="000000"/>
                </a:solidFill>
                <a:effectLst/>
                <a:latin typeface="Helvetica Neue"/>
              </a:rPr>
              <a:t>from 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Helvetica Neue"/>
              </a:rPr>
              <a:t>sklearn.cluster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Helvetica Neue"/>
              </a:rPr>
              <a:t>KMeans</a:t>
            </a:r>
            <a:endParaRPr lang="en-US" sz="32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just"/>
            <a:r>
              <a:rPr lang="en-US" sz="3200" b="0" i="0" dirty="0">
                <a:solidFill>
                  <a:srgbClr val="000000"/>
                </a:solidFill>
                <a:effectLst/>
                <a:latin typeface="Helvetica Neue"/>
              </a:rPr>
              <a:t>59 neighborhoods in total</a:t>
            </a:r>
          </a:p>
          <a:p>
            <a:pPr lvl="1" algn="just"/>
            <a:r>
              <a:rPr lang="en-US" sz="3000" dirty="0">
                <a:solidFill>
                  <a:srgbClr val="000000"/>
                </a:solidFill>
                <a:effectLst/>
                <a:latin typeface="Helvetica Neue"/>
              </a:rPr>
              <a:t>Toronto (19)</a:t>
            </a:r>
          </a:p>
          <a:p>
            <a:pPr lvl="1" algn="just"/>
            <a:r>
              <a:rPr lang="en-US" sz="3000" b="0" i="0" dirty="0">
                <a:solidFill>
                  <a:srgbClr val="000000"/>
                </a:solidFill>
                <a:effectLst/>
                <a:latin typeface="Helvetica Neue"/>
              </a:rPr>
              <a:t>New York (40)</a:t>
            </a:r>
          </a:p>
          <a:p>
            <a:pPr algn="just"/>
            <a:r>
              <a:rPr lang="en-US" sz="3200" dirty="0">
                <a:solidFill>
                  <a:srgbClr val="000000"/>
                </a:solidFill>
                <a:effectLst/>
                <a:latin typeface="Helvetica Neue"/>
              </a:rPr>
              <a:t>3 cluster analyses</a:t>
            </a:r>
          </a:p>
          <a:p>
            <a:pPr lvl="1" algn="just"/>
            <a:r>
              <a:rPr lang="en-US" sz="3000" b="0" i="0" dirty="0">
                <a:solidFill>
                  <a:srgbClr val="000000"/>
                </a:solidFill>
                <a:effectLst/>
                <a:latin typeface="Helvetica Neue"/>
              </a:rPr>
              <a:t>Toronto, New York, Toronto + New York</a:t>
            </a:r>
          </a:p>
          <a:p>
            <a:pPr marL="36900" indent="0">
              <a:buNone/>
            </a:pP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720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37874A-B180-4D1F-81C5-CB748A178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522514"/>
            <a:ext cx="10353762" cy="6111551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Downtown Toronto (clustered separately)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23EC9B-AEB3-4FEE-8FE0-7AB2B78FA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3867" y="1408621"/>
            <a:ext cx="8847678" cy="516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338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37874A-B180-4D1F-81C5-CB748A178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522514"/>
            <a:ext cx="10353762" cy="6111551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Downtown New York (clustered separately)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DA4B7A-9144-4D34-A6EF-121824445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7908" y="1450240"/>
            <a:ext cx="8591841" cy="5000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253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37874A-B180-4D1F-81C5-CB748A178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522514"/>
            <a:ext cx="10353762" cy="6111551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Downtown New York and Toronto (clustered together)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552FD-F844-4CE4-BD6B-8179F9585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583" y="2703007"/>
            <a:ext cx="5721030" cy="33474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7AD5AE-B162-43C8-8800-72867C8AD5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3098" y="2703007"/>
            <a:ext cx="5846620" cy="338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678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37874A-B180-4D1F-81C5-CB748A178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522514"/>
            <a:ext cx="10353762" cy="6111551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Conclusions and Future Work</a:t>
            </a: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Downtown New York and Toronto </a:t>
            </a:r>
          </a:p>
          <a:p>
            <a:pPr lvl="1"/>
            <a:r>
              <a:rPr lang="en-US" sz="3000" dirty="0">
                <a:solidFill>
                  <a:schemeClr val="bg1"/>
                </a:solidFill>
              </a:rPr>
              <a:t>Can identify similar and dissimilar neighborhoods to improve travel </a:t>
            </a:r>
            <a:r>
              <a:rPr lang="en-US" sz="3000" dirty="0" err="1">
                <a:solidFill>
                  <a:schemeClr val="bg1"/>
                </a:solidFill>
              </a:rPr>
              <a:t>experinece</a:t>
            </a:r>
            <a:endParaRPr lang="en-US" sz="30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Surprising insight </a:t>
            </a:r>
          </a:p>
          <a:p>
            <a:pPr lvl="1"/>
            <a:r>
              <a:rPr lang="en-US" sz="3000" dirty="0">
                <a:solidFill>
                  <a:schemeClr val="bg1"/>
                </a:solidFill>
              </a:rPr>
              <a:t>New York and Toronto are very differently organized </a:t>
            </a:r>
          </a:p>
          <a:p>
            <a:pPr lvl="1"/>
            <a:r>
              <a:rPr lang="en-US" sz="3000" dirty="0">
                <a:solidFill>
                  <a:schemeClr val="bg1"/>
                </a:solidFill>
              </a:rPr>
              <a:t>Toronto has an inner and an outer downtown area </a:t>
            </a:r>
          </a:p>
          <a:p>
            <a:pPr lvl="1"/>
            <a:r>
              <a:rPr lang="en-US" sz="3000" dirty="0">
                <a:solidFill>
                  <a:schemeClr val="bg1"/>
                </a:solidFill>
              </a:rPr>
              <a:t>New York has multiples areas for each cluster </a:t>
            </a:r>
          </a:p>
          <a:p>
            <a:pPr lvl="1"/>
            <a:r>
              <a:rPr lang="en-US" sz="3000" dirty="0">
                <a:solidFill>
                  <a:schemeClr val="bg1"/>
                </a:solidFill>
              </a:rPr>
              <a:t>This is a novel result and warrant further investigation and refinement</a:t>
            </a:r>
          </a:p>
        </p:txBody>
      </p:sp>
    </p:spTree>
    <p:extLst>
      <p:ext uri="{BB962C8B-B14F-4D97-AF65-F5344CB8AC3E}">
        <p14:creationId xmlns:p14="http://schemas.microsoft.com/office/powerpoint/2010/main" val="8457838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{B7C6AC3A-998C-44DD-9A69-62E6FE527647}tf55705232</Template>
  <TotalTime>0</TotalTime>
  <Words>314</Words>
  <Application>Microsoft Office PowerPoint</Application>
  <PresentationFormat>Widescreen</PresentationFormat>
  <Paragraphs>51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Goudy Old Style</vt:lpstr>
      <vt:lpstr>Helvetica Neue</vt:lpstr>
      <vt:lpstr>Wingdings 2</vt:lpstr>
      <vt:lpstr>SlateVTI</vt:lpstr>
      <vt:lpstr>Comparing Neighborhoods: New York vs Toronto</vt:lpstr>
      <vt:lpstr> </vt:lpstr>
      <vt:lpstr> </vt:lpstr>
      <vt:lpstr> </vt:lpstr>
      <vt:lpstr> </vt:lpstr>
      <vt:lpstr> </vt:lpstr>
      <vt:lpstr> 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2020-06-16T13:52:37Z</dcterms:created>
  <dcterms:modified xsi:type="dcterms:W3CDTF">2021-01-31T15:57:25Z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